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71" r:id="rId11"/>
    <p:sldId id="266" r:id="rId12"/>
    <p:sldId id="267" r:id="rId13"/>
    <p:sldId id="268" r:id="rId14"/>
    <p:sldId id="273" r:id="rId15"/>
    <p:sldId id="272" r:id="rId16"/>
    <p:sldId id="270" r:id="rId17"/>
    <p:sldId id="264" r:id="rId18"/>
    <p:sldId id="276" r:id="rId19"/>
    <p:sldId id="27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09B7C-6C02-49E0-9FD5-68AAD6536239}" v="554" dt="2023-05-26T11:20:24.257"/>
    <p1510:client id="{3C2D224F-2E93-42D5-B8CF-690E7DF0A956}" v="936" dt="2023-05-26T11:51:52.358"/>
    <p1510:client id="{4A614BA4-88CE-4DA9-8108-97294204825B}" v="66" dt="2023-05-25T13:50:39.029"/>
    <p1510:client id="{4B705DC0-0F32-4192-8278-713B7044DD6F}" v="37" dt="2023-05-25T15:42:59.925"/>
    <p1510:client id="{6875C29E-5730-49BA-8B02-399B6A3EE0BC}" v="18" dt="2023-05-25T15:33:29.539"/>
    <p1510:client id="{6BFB3ADF-BBDE-9896-45A4-5B174C4A582F}" v="1" dt="2023-06-01T10:51:46.499"/>
    <p1510:client id="{85B16D94-1C88-0FDC-E525-3CA404BBA43C}" v="247" dt="2023-06-01T13:06:05.970"/>
    <p1510:client id="{AF444069-0427-47EE-B7A2-0DD4427B2B32}" v="24" dt="2023-05-25T15:39:11.205"/>
    <p1510:client id="{B7AD28D5-AB85-4779-95FC-7F42356F50D7}" v="31" dt="2023-05-26T12:03:33.267"/>
    <p1510:client id="{DCE8A867-5A02-2F7C-40AA-FB557D3397EE}" v="1936" dt="2023-06-01T11:24:39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6/1/2023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8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3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6/1/2023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97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791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42818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kirkeside.no/Drammen/Konfirmasjon/Registrer" TargetMode="External"/><Relationship Id="rId2" Type="http://schemas.openxmlformats.org/officeDocument/2006/relationships/hyperlink" Target="http://www.kirken.no/nedre-eik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356EE1-7EEC-2294-F9EA-B6666301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51" y="881210"/>
            <a:ext cx="9847490" cy="1517035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1"/>
                </a:solidFill>
              </a:rPr>
              <a:t>Velkommen til informasjonsmøte om konfirmasjon i 2024!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1573A3-B6E4-A11D-8E46-E4A1B3DF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051" y="2626840"/>
            <a:ext cx="9851363" cy="3131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43047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Tilrettelegging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err="1">
                <a:solidFill>
                  <a:schemeClr val="tx1"/>
                </a:solidFill>
              </a:rPr>
              <a:t>Praktisk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sosial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fysisk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osv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 Kan </a:t>
            </a:r>
            <a:r>
              <a:rPr lang="en-US" err="1">
                <a:solidFill>
                  <a:schemeClr val="tx1"/>
                </a:solidFill>
              </a:rPr>
              <a:t>meldes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påmeldingen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eller</a:t>
            </a:r>
            <a:r>
              <a:rPr lang="en-US">
                <a:solidFill>
                  <a:schemeClr val="tx1"/>
                </a:solidFill>
              </a:rPr>
              <a:t> ta </a:t>
            </a:r>
            <a:r>
              <a:rPr lang="en-US" err="1">
                <a:solidFill>
                  <a:schemeClr val="tx1"/>
                </a:solidFill>
              </a:rPr>
              <a:t>kontakt</a:t>
            </a:r>
            <a:r>
              <a:rPr lang="en-US">
                <a:solidFill>
                  <a:schemeClr val="tx1"/>
                </a:solidFill>
              </a:rPr>
              <a:t> med </a:t>
            </a:r>
            <a:r>
              <a:rPr lang="en-US" err="1">
                <a:solidFill>
                  <a:schemeClr val="tx1"/>
                </a:solidFill>
              </a:rPr>
              <a:t>oss</a:t>
            </a:r>
            <a:r>
              <a:rPr lang="en-US">
                <a:solidFill>
                  <a:schemeClr val="tx1"/>
                </a:solidFill>
              </a:rPr>
              <a:t>. 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- Allergier legges inn under et </a:t>
            </a:r>
            <a:r>
              <a:rPr lang="en-US" err="1">
                <a:solidFill>
                  <a:schemeClr val="tx1"/>
                </a:solidFill>
              </a:rPr>
              <a:t>eget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punkt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påmeldingen</a:t>
            </a:r>
            <a:r>
              <a:rPr lang="en-US">
                <a:solidFill>
                  <a:schemeClr val="tx1"/>
                </a:solidFill>
              </a:rPr>
              <a:t>.</a:t>
            </a:r>
            <a:br>
              <a:rPr lang="en-US" sz="9600" dirty="0"/>
            </a:b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247355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2F00E1-3F5F-E7F6-2DD1-722F350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Samarbeid med foresatte, informasjon: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20CBEB-EF6E-3338-DF2A-B7EA5B49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6252"/>
            <a:ext cx="10058400" cy="3888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  <a:buFont typeface="Calibri" pitchFamily="18" charset="0"/>
              <a:buChar char="-"/>
            </a:pPr>
            <a:r>
              <a:rPr lang="nb-NO" sz="2800" dirty="0"/>
              <a:t>Semesterplan (plan for konfirmantåret) og annen viktig informasjon sendes på mail. </a:t>
            </a:r>
          </a:p>
          <a:p>
            <a:pPr>
              <a:buClr>
                <a:srgbClr val="262626"/>
              </a:buClr>
              <a:buFont typeface="Calibri" pitchFamily="18" charset="0"/>
              <a:buChar char="-"/>
            </a:pPr>
            <a:r>
              <a:rPr lang="nb-NO" sz="2800" dirty="0"/>
              <a:t>Dersom det blir endringer på kort varsel, vil dere få beskjed på </a:t>
            </a:r>
            <a:r>
              <a:rPr lang="nb-NO" sz="2800" dirty="0" err="1"/>
              <a:t>sms</a:t>
            </a:r>
            <a:r>
              <a:rPr lang="nb-NO" sz="2800" dirty="0"/>
              <a:t>. (Vær nøye med å legge inn riktig kontaktinfo i påmeldingen!).</a:t>
            </a:r>
          </a:p>
          <a:p>
            <a:pPr>
              <a:buClr>
                <a:srgbClr val="262626"/>
              </a:buClr>
              <a:buFont typeface="Calibri" pitchFamily="18" charset="0"/>
              <a:buChar char="-"/>
            </a:pPr>
            <a:r>
              <a:rPr lang="nb-NO" sz="2800" dirty="0"/>
              <a:t>I tillegg vil vi også bruke en lukket </a:t>
            </a:r>
            <a:r>
              <a:rPr lang="nb-NO" sz="2800" dirty="0" err="1"/>
              <a:t>facebookgruppe</a:t>
            </a:r>
            <a:r>
              <a:rPr lang="nb-NO" sz="2800" dirty="0"/>
              <a:t> "Konfirmant i Nedre Eiker 2024" underveis. Søk opp gruppa og spør om å bli medlem.</a:t>
            </a:r>
          </a:p>
        </p:txBody>
      </p:sp>
    </p:spTree>
    <p:extLst>
      <p:ext uri="{BB962C8B-B14F-4D97-AF65-F5344CB8AC3E}">
        <p14:creationId xmlns:p14="http://schemas.microsoft.com/office/powerpoint/2010/main" val="385850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24E31D-A343-46BC-E6E6-6E1E5B8D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 påmeldingen: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C0993D-F6A9-7925-A4F0-05B28C125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/>
              <a:t>Påmeldingen åpner 1. juni kl. 20.00 via denne lenken:</a:t>
            </a:r>
            <a:endParaRPr lang="nb-NO"/>
          </a:p>
          <a:p>
            <a:pPr marL="0" indent="0">
              <a:buNone/>
            </a:pPr>
            <a:r>
              <a:rPr lang="nb-NO" sz="2800">
                <a:ea typeface="+mn-lt"/>
                <a:cs typeface="+mn-lt"/>
              </a:rPr>
              <a:t>Konfirmant 2024 - Nedre Eiker menighet </a:t>
            </a:r>
            <a:r>
              <a:rPr lang="nb-NO" sz="2800">
                <a:ea typeface="+mn-lt"/>
                <a:cs typeface="+mn-lt"/>
                <a:hlinkClick r:id="rId2"/>
              </a:rPr>
              <a:t>www.kirken.no/nedre-eiker</a:t>
            </a:r>
            <a:r>
              <a:rPr lang="nb-NO" sz="28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nb-NO" sz="2800"/>
              <a:t>Deretter: Logg inn på "Min kirkeside" med mobilnummer og en kode du får tilsendt på </a:t>
            </a:r>
            <a:r>
              <a:rPr lang="nb-NO" sz="2800" err="1"/>
              <a:t>sms</a:t>
            </a:r>
            <a:r>
              <a:rPr lang="nb-NO" sz="2800"/>
              <a:t> her: </a:t>
            </a:r>
            <a:r>
              <a:rPr lang="nb-NO" sz="2800">
                <a:solidFill>
                  <a:srgbClr val="F7A115"/>
                </a:solidFill>
                <a:hlinkClick r:id="rId3"/>
              </a:rPr>
              <a:t>Registrer (minkirkeside.no)</a:t>
            </a:r>
          </a:p>
          <a:p>
            <a:pPr>
              <a:buClr>
                <a:srgbClr val="262626"/>
              </a:buClr>
            </a:pPr>
            <a:r>
              <a:rPr lang="nb-NO" sz="2800"/>
              <a:t>I påmeldingen legger dere inn ønsket konfirmasjonsdag og annen nødvendig informasjon. Gruppevalg skjer seinere (i løpet av høsten).</a:t>
            </a:r>
            <a:endParaRPr lang="nb-NO"/>
          </a:p>
          <a:p>
            <a:pPr>
              <a:buClr>
                <a:srgbClr val="262626"/>
              </a:buClr>
            </a:pPr>
            <a:r>
              <a:rPr lang="nb-NO" sz="2800"/>
              <a:t>Ta kontakt om dere lurer på noe!</a:t>
            </a:r>
          </a:p>
        </p:txBody>
      </p:sp>
    </p:spTree>
    <p:extLst>
      <p:ext uri="{BB962C8B-B14F-4D97-AF65-F5344CB8AC3E}">
        <p14:creationId xmlns:p14="http://schemas.microsoft.com/office/powerpoint/2010/main" val="36626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062" y="1559768"/>
            <a:ext cx="3859716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PÅMELDINg</a:t>
            </a: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A5CE880C-4C02-F096-21F2-B08A1696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61" y="165329"/>
            <a:ext cx="2738248" cy="6039673"/>
          </a:xfrm>
          <a:prstGeom prst="rect">
            <a:avLst/>
          </a:prstGeom>
        </p:spPr>
      </p:pic>
      <p:sp>
        <p:nvSpPr>
          <p:cNvPr id="47" name="Rectangle 25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29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3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5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025" y="1559768"/>
            <a:ext cx="4113716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pÅMELDING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5">
            <a:extLst>
              <a:ext uri="{FF2B5EF4-FFF2-40B4-BE49-F238E27FC236}">
                <a16:creationId xmlns:a16="http://schemas.microsoft.com/office/drawing/2014/main" id="{1C2DC076-3040-4686-E663-8CB74AEB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46" y="252120"/>
            <a:ext cx="4087680" cy="62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pÅMELDING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B3709E60-012D-D628-953C-360C1E60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932" y="167452"/>
            <a:ext cx="3533842" cy="60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5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pÅMELDING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5">
            <a:extLst>
              <a:ext uri="{FF2B5EF4-FFF2-40B4-BE49-F238E27FC236}">
                <a16:creationId xmlns:a16="http://schemas.microsoft.com/office/drawing/2014/main" id="{F2A222BC-94B1-C095-E03B-7109AE12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79" y="167453"/>
            <a:ext cx="3830940" cy="59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1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3525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9600" err="1">
                <a:solidFill>
                  <a:schemeClr val="tx1"/>
                </a:solidFill>
              </a:rPr>
              <a:t>Mulighet</a:t>
            </a:r>
            <a:r>
              <a:rPr lang="en-US" sz="9600">
                <a:solidFill>
                  <a:schemeClr val="tx1"/>
                </a:solidFill>
              </a:rPr>
              <a:t> for spørsmål</a:t>
            </a:r>
          </a:p>
        </p:txBody>
      </p:sp>
    </p:spTree>
    <p:extLst>
      <p:ext uri="{BB962C8B-B14F-4D97-AF65-F5344CB8AC3E}">
        <p14:creationId xmlns:p14="http://schemas.microsoft.com/office/powerpoint/2010/main" val="264427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10589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tx1"/>
                </a:solidFill>
              </a:rPr>
              <a:t>Introduksjon</a:t>
            </a:r>
            <a:br>
              <a:rPr lang="en-US"/>
            </a:br>
            <a:r>
              <a:rPr lang="en-US" err="1">
                <a:solidFill>
                  <a:schemeClr val="tx1"/>
                </a:solidFill>
              </a:rPr>
              <a:t>Hva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skal</a:t>
            </a:r>
            <a:r>
              <a:rPr lang="en-US">
                <a:solidFill>
                  <a:schemeClr val="tx1"/>
                </a:solidFill>
              </a:rPr>
              <a:t> vi </a:t>
            </a:r>
            <a:r>
              <a:rPr lang="en-US" err="1">
                <a:solidFill>
                  <a:schemeClr val="tx1"/>
                </a:solidFill>
              </a:rPr>
              <a:t>snakke</a:t>
            </a:r>
            <a:r>
              <a:rPr lang="en-US">
                <a:solidFill>
                  <a:schemeClr val="tx1"/>
                </a:solidFill>
              </a:rPr>
              <a:t> om 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dag</a:t>
            </a:r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3EC4154-CBED-CFE1-194A-0B3896F5AD7C}"/>
              </a:ext>
            </a:extLst>
          </p:cNvPr>
          <p:cNvSpPr txBox="1"/>
          <p:nvPr/>
        </p:nvSpPr>
        <p:spPr>
          <a:xfrm>
            <a:off x="1582830" y="2353235"/>
            <a:ext cx="923084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3200"/>
              <a:t>Hva er konfirmasjon?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Hva skjer og hva gjør man som konfirmant?</a:t>
            </a:r>
          </a:p>
          <a:p>
            <a:pPr marL="742950" lvl="1" indent="-285750">
              <a:buFont typeface="Arial"/>
              <a:buChar char="•"/>
            </a:pPr>
            <a:r>
              <a:rPr lang="nb-NO" sz="3200"/>
              <a:t>Undervisning, Gudstjenester, Leir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Praktisk informasjon </a:t>
            </a:r>
          </a:p>
          <a:p>
            <a:pPr marL="742950" lvl="1" indent="-285750">
              <a:buFont typeface="Arial"/>
              <a:buChar char="•"/>
            </a:pPr>
            <a:r>
              <a:rPr lang="nb-NO" sz="3200"/>
              <a:t>Påmelding, Oppstart, </a:t>
            </a:r>
          </a:p>
          <a:p>
            <a:pPr marL="742950" lvl="1" indent="-285750">
              <a:buFont typeface="Arial"/>
              <a:buChar char="•"/>
            </a:pPr>
            <a:r>
              <a:rPr lang="nb-NO" sz="3200"/>
              <a:t>Konfirmasjonsgudstjenester</a:t>
            </a:r>
          </a:p>
          <a:p>
            <a:pPr marL="742950" lvl="1" indent="-285750">
              <a:buFont typeface="Arial"/>
              <a:buChar char="•"/>
            </a:pPr>
            <a:r>
              <a:rPr lang="nb-NO" sz="3200"/>
              <a:t>Tilrettelegging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Spørsmål underveis, til slutt, og etter møtet.</a:t>
            </a:r>
          </a:p>
        </p:txBody>
      </p:sp>
    </p:spTree>
    <p:extLst>
      <p:ext uri="{BB962C8B-B14F-4D97-AF65-F5344CB8AC3E}">
        <p14:creationId xmlns:p14="http://schemas.microsoft.com/office/powerpoint/2010/main" val="43093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87031"/>
            <a:ext cx="9966960" cy="62807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br>
              <a:rPr lang="en-US" sz="9600"/>
            </a:br>
            <a:br>
              <a:rPr lang="en-US" sz="9600"/>
            </a:br>
            <a:br>
              <a:rPr lang="en-US" sz="9600"/>
            </a:br>
            <a:br>
              <a:rPr lang="en-US" sz="9600"/>
            </a:br>
            <a:br>
              <a:rPr lang="en-US" sz="9600"/>
            </a:br>
            <a:br>
              <a:rPr lang="en-US" sz="9600"/>
            </a:br>
            <a:br>
              <a:rPr lang="en-US" sz="9600"/>
            </a:br>
            <a:r>
              <a:rPr lang="en-US" sz="9600">
                <a:solidFill>
                  <a:schemeClr val="tx1"/>
                </a:solidFill>
              </a:rPr>
              <a:t>Om </a:t>
            </a:r>
            <a:r>
              <a:rPr lang="en-US" sz="9600" err="1">
                <a:solidFill>
                  <a:schemeClr val="tx1"/>
                </a:solidFill>
              </a:rPr>
              <a:t>konfirmasjon</a:t>
            </a:r>
            <a:r>
              <a:rPr lang="en-US" sz="9600">
                <a:solidFill>
                  <a:schemeClr val="tx1"/>
                </a:solidFill>
              </a:rPr>
              <a:t> </a:t>
            </a:r>
            <a:r>
              <a:rPr lang="en-US" sz="9600" err="1">
                <a:solidFill>
                  <a:schemeClr val="tx1"/>
                </a:solidFill>
              </a:rPr>
              <a:t>både</a:t>
            </a:r>
            <a:r>
              <a:rPr lang="en-US" sz="9600">
                <a:solidFill>
                  <a:schemeClr val="tx1"/>
                </a:solidFill>
              </a:rPr>
              <a:t> et </a:t>
            </a:r>
            <a:r>
              <a:rPr lang="en-US" sz="9600" err="1">
                <a:solidFill>
                  <a:schemeClr val="tx1"/>
                </a:solidFill>
              </a:rPr>
              <a:t>år</a:t>
            </a:r>
            <a:r>
              <a:rPr lang="en-US" sz="9600">
                <a:solidFill>
                  <a:schemeClr val="tx1"/>
                </a:solidFill>
              </a:rPr>
              <a:t> </a:t>
            </a:r>
            <a:r>
              <a:rPr lang="en-US" sz="9600" err="1">
                <a:solidFill>
                  <a:schemeClr val="tx1"/>
                </a:solidFill>
              </a:rPr>
              <a:t>og</a:t>
            </a:r>
            <a:r>
              <a:rPr lang="en-US" sz="9600">
                <a:solidFill>
                  <a:schemeClr val="tx1"/>
                </a:solidFill>
              </a:rPr>
              <a:t> </a:t>
            </a:r>
            <a:r>
              <a:rPr lang="en-US" sz="9600" err="1">
                <a:solidFill>
                  <a:schemeClr val="tx1"/>
                </a:solidFill>
              </a:rPr>
              <a:t>en</a:t>
            </a:r>
            <a:r>
              <a:rPr lang="en-US" sz="9600">
                <a:solidFill>
                  <a:schemeClr val="tx1"/>
                </a:solidFill>
              </a:rPr>
              <a:t> </a:t>
            </a:r>
            <a:r>
              <a:rPr lang="en-US" sz="9600" err="1">
                <a:solidFill>
                  <a:schemeClr val="tx1"/>
                </a:solidFill>
              </a:rPr>
              <a:t>festdag</a:t>
            </a:r>
            <a:r>
              <a:rPr lang="en-US" sz="9600">
                <a:solidFill>
                  <a:schemeClr val="tx1"/>
                </a:solidFill>
              </a:rPr>
              <a:t>.</a:t>
            </a:r>
            <a:br>
              <a:rPr lang="en-US" sz="9600"/>
            </a:br>
            <a:br>
              <a:rPr lang="en-US" sz="9600"/>
            </a:br>
            <a:endParaRPr lang="en-US" sz="9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0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20" y="-46969"/>
            <a:ext cx="10761852" cy="69784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Konfirmasjonsdatoer 2024: </a:t>
            </a:r>
            <a:br>
              <a:rPr lang="en-US" dirty="0"/>
            </a:br>
            <a:r>
              <a:rPr lang="en-US" err="1">
                <a:solidFill>
                  <a:schemeClr val="tx1"/>
                </a:solidFill>
              </a:rPr>
              <a:t>Lørdag</a:t>
            </a:r>
            <a:r>
              <a:rPr lang="en-US">
                <a:solidFill>
                  <a:schemeClr val="tx1"/>
                </a:solidFill>
              </a:rPr>
              <a:t> 14. </a:t>
            </a:r>
            <a:r>
              <a:rPr lang="en-US" err="1">
                <a:solidFill>
                  <a:schemeClr val="tx1"/>
                </a:solidFill>
              </a:rPr>
              <a:t>september</a:t>
            </a:r>
            <a:r>
              <a:rPr lang="en-US" dirty="0">
                <a:solidFill>
                  <a:schemeClr val="tx1"/>
                </a:solidFill>
              </a:rPr>
              <a:t> (Felles </a:t>
            </a:r>
            <a:r>
              <a:rPr lang="en-US">
                <a:solidFill>
                  <a:schemeClr val="tx1"/>
                </a:solidFill>
              </a:rPr>
              <a:t>for </a:t>
            </a:r>
            <a:r>
              <a:rPr lang="en-US" err="1">
                <a:solidFill>
                  <a:schemeClr val="tx1"/>
                </a:solidFill>
              </a:rPr>
              <a:t>Krokstad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 Solberg)</a:t>
            </a:r>
            <a:br>
              <a:rPr lang="en-US" dirty="0"/>
            </a:br>
            <a:r>
              <a:rPr lang="en-US" err="1">
                <a:solidFill>
                  <a:schemeClr val="tx1"/>
                </a:solidFill>
              </a:rPr>
              <a:t>Søndag</a:t>
            </a:r>
            <a:r>
              <a:rPr lang="en-US">
                <a:solidFill>
                  <a:schemeClr val="tx1"/>
                </a:solidFill>
              </a:rPr>
              <a:t> 15. </a:t>
            </a:r>
            <a:r>
              <a:rPr lang="en-US" err="1">
                <a:solidFill>
                  <a:schemeClr val="tx1"/>
                </a:solidFill>
              </a:rPr>
              <a:t>september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err="1">
                <a:solidFill>
                  <a:schemeClr val="tx1"/>
                </a:solidFill>
              </a:rPr>
              <a:t>Krokstad-konfirmanter</a:t>
            </a:r>
            <a:br>
              <a:rPr lang="en-US" dirty="0"/>
            </a:br>
            <a:r>
              <a:rPr lang="en-US" err="1">
                <a:solidFill>
                  <a:schemeClr val="tx1"/>
                </a:solidFill>
              </a:rPr>
              <a:t>Søndag</a:t>
            </a:r>
            <a:r>
              <a:rPr lang="en-US">
                <a:solidFill>
                  <a:schemeClr val="tx1"/>
                </a:solidFill>
              </a:rPr>
              <a:t> 22. </a:t>
            </a:r>
            <a:r>
              <a:rPr lang="en-US" err="1">
                <a:solidFill>
                  <a:schemeClr val="tx1"/>
                </a:solidFill>
              </a:rPr>
              <a:t>september</a:t>
            </a:r>
            <a:r>
              <a:rPr lang="en-US">
                <a:solidFill>
                  <a:schemeClr val="tx1"/>
                </a:solidFill>
              </a:rPr>
              <a:t>: Solberg-</a:t>
            </a:r>
            <a:r>
              <a:rPr lang="en-US" err="1">
                <a:solidFill>
                  <a:schemeClr val="tx1"/>
                </a:solidFill>
              </a:rPr>
              <a:t>konfirmanter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/>
            </a:br>
            <a:r>
              <a:rPr lang="en-US">
                <a:solidFill>
                  <a:schemeClr val="tx1"/>
                </a:solidFill>
              </a:rPr>
              <a:t>Alle </a:t>
            </a:r>
            <a:r>
              <a:rPr lang="en-US" err="1">
                <a:solidFill>
                  <a:schemeClr val="tx1"/>
                </a:solidFill>
              </a:rPr>
              <a:t>får</a:t>
            </a:r>
            <a:r>
              <a:rPr lang="en-US">
                <a:solidFill>
                  <a:schemeClr val="tx1"/>
                </a:solidFill>
              </a:rPr>
              <a:t> den </a:t>
            </a:r>
            <a:r>
              <a:rPr lang="en-US" err="1">
                <a:solidFill>
                  <a:schemeClr val="tx1"/>
                </a:solidFill>
              </a:rPr>
              <a:t>dagen</a:t>
            </a:r>
            <a:r>
              <a:rPr lang="en-US">
                <a:solidFill>
                  <a:schemeClr val="tx1"/>
                </a:solidFill>
              </a:rPr>
              <a:t> de </a:t>
            </a:r>
            <a:r>
              <a:rPr lang="en-US" err="1">
                <a:solidFill>
                  <a:schemeClr val="tx1"/>
                </a:solidFill>
              </a:rPr>
              <a:t>ønsker</a:t>
            </a:r>
            <a:r>
              <a:rPr lang="en-US">
                <a:solidFill>
                  <a:schemeClr val="tx1"/>
                </a:solidFill>
              </a:rPr>
              <a:t>. </a:t>
            </a:r>
            <a:br>
              <a:rPr lang="en-US" dirty="0"/>
            </a:br>
            <a:r>
              <a:rPr lang="en-US" err="1">
                <a:solidFill>
                  <a:schemeClr val="tx1"/>
                </a:solidFill>
              </a:rPr>
              <a:t>Tidspunkter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og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fordeling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på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gudstjenestene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kommer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september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1687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Undervisning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C0850D7-1632-9587-301D-C3DFE24F07B1}"/>
              </a:ext>
            </a:extLst>
          </p:cNvPr>
          <p:cNvSpPr txBox="1"/>
          <p:nvPr/>
        </p:nvSpPr>
        <p:spPr>
          <a:xfrm>
            <a:off x="1448359" y="2266389"/>
            <a:ext cx="983316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3200"/>
              <a:t>Gruppeundervisning igjennom vårsemesteret. </a:t>
            </a:r>
          </a:p>
          <a:p>
            <a:pPr marL="742950" lvl="1" indent="-285750">
              <a:buFont typeface="Arial"/>
              <a:buChar char="•"/>
            </a:pPr>
            <a:r>
              <a:rPr lang="nb-NO" sz="3200"/>
              <a:t>Forskjellige grupper, både </a:t>
            </a:r>
            <a:r>
              <a:rPr lang="nb-NO" sz="3200" err="1"/>
              <a:t>mtp</a:t>
            </a:r>
            <a:r>
              <a:rPr lang="nb-NO" sz="3200"/>
              <a:t>. Innhold og tidspunkt.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Undervisning på ettermiddagene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Variert opplegg</a:t>
            </a:r>
          </a:p>
          <a:p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51671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55666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br>
              <a:rPr lang="en-US" sz="4400">
                <a:solidFill>
                  <a:schemeClr val="tx1"/>
                </a:solidFill>
              </a:rPr>
            </a:br>
            <a:br>
              <a:rPr lang="en-US" sz="4400">
                <a:solidFill>
                  <a:schemeClr val="tx1"/>
                </a:solidFill>
              </a:rPr>
            </a:br>
            <a:r>
              <a:rPr lang="en-US" sz="4400" err="1">
                <a:solidFill>
                  <a:schemeClr val="tx1"/>
                </a:solidFill>
              </a:rPr>
              <a:t>Noen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viktige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datoer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allerede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nå</a:t>
            </a:r>
            <a:r>
              <a:rPr lang="en-US" sz="4400">
                <a:solidFill>
                  <a:schemeClr val="tx1"/>
                </a:solidFill>
              </a:rPr>
              <a:t>:</a:t>
            </a:r>
            <a:br>
              <a:rPr lang="en-US" sz="4400">
                <a:solidFill>
                  <a:schemeClr val="tx1"/>
                </a:solidFill>
              </a:rPr>
            </a:br>
            <a:br>
              <a:rPr lang="en-US" sz="4400"/>
            </a:br>
            <a:r>
              <a:rPr lang="en-US" sz="4400" err="1">
                <a:solidFill>
                  <a:schemeClr val="tx1"/>
                </a:solidFill>
              </a:rPr>
              <a:t>Søndag</a:t>
            </a:r>
            <a:r>
              <a:rPr lang="en-US" sz="4400">
                <a:solidFill>
                  <a:schemeClr val="tx1"/>
                </a:solidFill>
              </a:rPr>
              <a:t> 21. </a:t>
            </a:r>
            <a:r>
              <a:rPr lang="en-US" sz="4400" err="1">
                <a:solidFill>
                  <a:schemeClr val="tx1"/>
                </a:solidFill>
              </a:rPr>
              <a:t>januar</a:t>
            </a:r>
            <a:r>
              <a:rPr lang="en-US" sz="4400">
                <a:solidFill>
                  <a:schemeClr val="tx1"/>
                </a:solidFill>
              </a:rPr>
              <a:t> kl. 11: </a:t>
            </a:r>
            <a:r>
              <a:rPr lang="en-US" sz="4400" err="1">
                <a:solidFill>
                  <a:schemeClr val="tx1"/>
                </a:solidFill>
              </a:rPr>
              <a:t>Gudstjeneste</a:t>
            </a:r>
            <a:r>
              <a:rPr lang="en-US" sz="4400">
                <a:solidFill>
                  <a:schemeClr val="tx1"/>
                </a:solidFill>
              </a:rPr>
              <a:t> med </a:t>
            </a:r>
            <a:r>
              <a:rPr lang="en-US" sz="4400" err="1">
                <a:solidFill>
                  <a:schemeClr val="tx1"/>
                </a:solidFill>
              </a:rPr>
              <a:t>presentasjon</a:t>
            </a:r>
            <a:r>
              <a:rPr lang="en-US" sz="4400">
                <a:solidFill>
                  <a:schemeClr val="tx1"/>
                </a:solidFill>
              </a:rPr>
              <a:t> av </a:t>
            </a:r>
            <a:r>
              <a:rPr lang="en-US" sz="4400" err="1">
                <a:solidFill>
                  <a:schemeClr val="tx1"/>
                </a:solidFill>
              </a:rPr>
              <a:t>konfirmantene</a:t>
            </a:r>
            <a:r>
              <a:rPr lang="en-US" sz="4400">
                <a:solidFill>
                  <a:schemeClr val="tx1"/>
                </a:solidFill>
              </a:rPr>
              <a:t>. </a:t>
            </a:r>
            <a:r>
              <a:rPr lang="en-US" sz="4400" err="1">
                <a:solidFill>
                  <a:schemeClr val="tx1"/>
                </a:solidFill>
              </a:rPr>
              <a:t>Foreldremøte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etter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gudstjenesten</a:t>
            </a:r>
            <a:r>
              <a:rPr lang="en-US" sz="4400">
                <a:solidFill>
                  <a:schemeClr val="tx1"/>
                </a:solidFill>
              </a:rPr>
              <a:t>.</a:t>
            </a:r>
            <a:br>
              <a:rPr lang="en-US" sz="4400">
                <a:solidFill>
                  <a:schemeClr val="tx1"/>
                </a:solidFill>
              </a:rPr>
            </a:br>
            <a:r>
              <a:rPr lang="en-US" sz="4400" err="1">
                <a:solidFill>
                  <a:schemeClr val="tx1"/>
                </a:solidFill>
              </a:rPr>
              <a:t>Tirsdag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før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palmesøndag</a:t>
            </a:r>
            <a:r>
              <a:rPr lang="en-US" sz="4400">
                <a:solidFill>
                  <a:schemeClr val="tx1"/>
                </a:solidFill>
              </a:rPr>
              <a:t>, 19. mars: </a:t>
            </a:r>
            <a:r>
              <a:rPr lang="en-US" sz="4400" err="1">
                <a:solidFill>
                  <a:schemeClr val="tx1"/>
                </a:solidFill>
              </a:rPr>
              <a:t>Kirkens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Nødhjelps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fasteaksjon</a:t>
            </a:r>
            <a:r>
              <a:rPr lang="en-US" sz="4400">
                <a:solidFill>
                  <a:schemeClr val="tx1"/>
                </a:solidFill>
              </a:rPr>
              <a:t> der </a:t>
            </a:r>
            <a:r>
              <a:rPr lang="en-US" sz="4400" err="1">
                <a:solidFill>
                  <a:schemeClr val="tx1"/>
                </a:solidFill>
              </a:rPr>
              <a:t>konfirmanter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og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foresatte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deltar</a:t>
            </a:r>
            <a:r>
              <a:rPr lang="en-US" sz="4400">
                <a:solidFill>
                  <a:schemeClr val="tx1"/>
                </a:solidFill>
              </a:rPr>
              <a:t>.</a:t>
            </a:r>
            <a:br>
              <a:rPr lang="en-US" sz="4400">
                <a:solidFill>
                  <a:schemeClr val="tx1"/>
                </a:solidFill>
              </a:rPr>
            </a:br>
            <a:r>
              <a:rPr lang="en-US" sz="4400" err="1">
                <a:solidFill>
                  <a:schemeClr val="tx1"/>
                </a:solidFill>
              </a:rPr>
              <a:t>Samtalegudstjeneste</a:t>
            </a:r>
            <a:r>
              <a:rPr lang="en-US" sz="4400">
                <a:solidFill>
                  <a:schemeClr val="tx1"/>
                </a:solidFill>
              </a:rPr>
              <a:t>- </a:t>
            </a:r>
            <a:r>
              <a:rPr lang="en-US" sz="4400" err="1">
                <a:solidFill>
                  <a:schemeClr val="tx1"/>
                </a:solidFill>
              </a:rPr>
              <a:t>en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gudstjeneste</a:t>
            </a:r>
            <a:r>
              <a:rPr lang="en-US" sz="4400">
                <a:solidFill>
                  <a:schemeClr val="tx1"/>
                </a:solidFill>
              </a:rPr>
              <a:t> der </a:t>
            </a:r>
            <a:r>
              <a:rPr lang="en-US" sz="4400" err="1">
                <a:solidFill>
                  <a:schemeClr val="tx1"/>
                </a:solidFill>
              </a:rPr>
              <a:t>konfirmantene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deltar</a:t>
            </a:r>
            <a:r>
              <a:rPr lang="en-US" sz="4400">
                <a:solidFill>
                  <a:schemeClr val="tx1"/>
                </a:solidFill>
              </a:rPr>
              <a:t> med </a:t>
            </a:r>
            <a:r>
              <a:rPr lang="en-US" sz="4400" err="1">
                <a:solidFill>
                  <a:schemeClr val="tx1"/>
                </a:solidFill>
              </a:rPr>
              <a:t>ulike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err="1">
                <a:solidFill>
                  <a:schemeClr val="tx1"/>
                </a:solidFill>
              </a:rPr>
              <a:t>oppgaver</a:t>
            </a:r>
            <a:r>
              <a:rPr lang="en-US" sz="4400">
                <a:solidFill>
                  <a:schemeClr val="tx1"/>
                </a:solidFill>
              </a:rPr>
              <a:t>. </a:t>
            </a:r>
            <a:br>
              <a:rPr lang="en-US" sz="4400">
                <a:solidFill>
                  <a:srgbClr val="FFFFFF"/>
                </a:solidFill>
              </a:rPr>
            </a:br>
            <a:endParaRPr 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6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A511E1-78FD-DA4B-4733-23D450D4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Konfirmantleir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3B770C-1928-667E-444C-45B8B108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14" y="645701"/>
            <a:ext cx="10212786" cy="5443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87B35C2-9040-B233-4D1F-0A8285787247}"/>
              </a:ext>
            </a:extLst>
          </p:cNvPr>
          <p:cNvSpPr txBox="1"/>
          <p:nvPr/>
        </p:nvSpPr>
        <p:spPr>
          <a:xfrm>
            <a:off x="1106580" y="1890992"/>
            <a:ext cx="948297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3200"/>
              <a:t>Viktig del av konfirmantåret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Gøy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Lærerikt og inspirerende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Utfordrende?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Sammen med Mjøndalen</a:t>
            </a:r>
          </a:p>
        </p:txBody>
      </p:sp>
    </p:spTree>
    <p:extLst>
      <p:ext uri="{BB962C8B-B14F-4D97-AF65-F5344CB8AC3E}">
        <p14:creationId xmlns:p14="http://schemas.microsoft.com/office/powerpoint/2010/main" val="323552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3525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9600">
                <a:solidFill>
                  <a:schemeClr val="tx1"/>
                </a:solidFill>
              </a:rPr>
              <a:t>Gudstjenester</a:t>
            </a:r>
            <a:br>
              <a:rPr lang="en-US" sz="9600">
                <a:solidFill>
                  <a:srgbClr val="FFFFFF"/>
                </a:solidFill>
              </a:rPr>
            </a:br>
            <a:br>
              <a:rPr lang="en-US" sz="9600">
                <a:solidFill>
                  <a:srgbClr val="FFFFFF"/>
                </a:solidFill>
              </a:rPr>
            </a:br>
            <a:endParaRPr lang="en-US" sz="9600">
              <a:solidFill>
                <a:srgbClr val="FFFFFF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F63ED09-5320-BC2F-DDBF-2147CC7B6F0E}"/>
              </a:ext>
            </a:extLst>
          </p:cNvPr>
          <p:cNvSpPr txBox="1"/>
          <p:nvPr/>
        </p:nvSpPr>
        <p:spPr>
          <a:xfrm>
            <a:off x="1652867" y="2647389"/>
            <a:ext cx="928687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/>
              <a:t>Tre gudstjenester alle deltar på: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Presentasjonsgudstjeneste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Samtalegudstjeneste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Konfirmasjonsgudstjeneste</a:t>
            </a:r>
          </a:p>
          <a:p>
            <a:pPr marL="285750" indent="-285750">
              <a:buFont typeface="Arial"/>
              <a:buChar char="•"/>
            </a:pPr>
            <a:endParaRPr lang="nb-NO" sz="3200"/>
          </a:p>
          <a:p>
            <a:r>
              <a:rPr lang="nb-NO" sz="3200"/>
              <a:t>Minst fem selvvalgte gudstjenester</a:t>
            </a:r>
            <a:br>
              <a:rPr lang="nb-NO" sz="3200"/>
            </a:br>
            <a:r>
              <a:rPr lang="nb-NO" sz="3200"/>
              <a:t> Mellom presentasjonsgudstjenesten og leiren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76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38F99-D5C3-6E28-B5CA-2E570E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11606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9600" err="1">
                <a:solidFill>
                  <a:schemeClr val="tx1"/>
                </a:solidFill>
              </a:rPr>
              <a:t>Dåp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12366DB-9973-6F92-EC6D-ABC0E0CDD15C}"/>
              </a:ext>
            </a:extLst>
          </p:cNvPr>
          <p:cNvSpPr txBox="1"/>
          <p:nvPr/>
        </p:nvSpPr>
        <p:spPr>
          <a:xfrm>
            <a:off x="1148602" y="2535331"/>
            <a:ext cx="1030941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3200"/>
              <a:t>Alle kan delta igjennom konfirmasjonsåret, uavhengig av dåp; uavhengig av tro.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Forutsetning for konfirmasjonsgudstjenesten</a:t>
            </a:r>
          </a:p>
          <a:p>
            <a:pPr marL="285750" indent="-285750">
              <a:buFont typeface="Arial"/>
              <a:buChar char="•"/>
            </a:pPr>
            <a:r>
              <a:rPr lang="nb-NO" sz="3200"/>
              <a:t>Samtale underveis</a:t>
            </a:r>
          </a:p>
          <a:p>
            <a:pPr marL="285750" indent="-285750">
              <a:buFont typeface="Arial"/>
              <a:buChar char="•"/>
            </a:pPr>
            <a:endParaRPr lang="nb-NO" sz="3200"/>
          </a:p>
          <a:p>
            <a:pPr marL="285750" indent="-285750">
              <a:buFont typeface="Arial"/>
              <a:buChar char="•"/>
            </a:pPr>
            <a:r>
              <a:rPr lang="nb-NO" sz="3200"/>
              <a:t>Mulighet for dåp påskeaften, 30. Mars; eller til et annet avtalt tidspunkt.</a:t>
            </a:r>
          </a:p>
        </p:txBody>
      </p:sp>
    </p:spTree>
    <p:extLst>
      <p:ext uri="{BB962C8B-B14F-4D97-AF65-F5344CB8AC3E}">
        <p14:creationId xmlns:p14="http://schemas.microsoft.com/office/powerpoint/2010/main" val="4213431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7F5747E78837429F3D9C6BA5DFA871" ma:contentTypeVersion="13" ma:contentTypeDescription="Opprett et nytt dokument." ma:contentTypeScope="" ma:versionID="be16819000ac5dd6f856bcbf88d3ec92">
  <xsd:schema xmlns:xsd="http://www.w3.org/2001/XMLSchema" xmlns:xs="http://www.w3.org/2001/XMLSchema" xmlns:p="http://schemas.microsoft.com/office/2006/metadata/properties" xmlns:ns2="d3b6c593-05c8-40c9-97d2-e1918d89ec0a" xmlns:ns3="82a79e22-80c7-4bb1-9876-b204fdd61815" targetNamespace="http://schemas.microsoft.com/office/2006/metadata/properties" ma:root="true" ma:fieldsID="b6ee994445272b53224b4db1427b8981" ns2:_="" ns3:_="">
    <xsd:import namespace="d3b6c593-05c8-40c9-97d2-e1918d89ec0a"/>
    <xsd:import namespace="82a79e22-80c7-4bb1-9876-b204fdd618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6c593-05c8-40c9-97d2-e1918d89e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79e22-80c7-4bb1-9876-b204fdd618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6df2ae-3035-42b8-b952-9c125ff5e368}" ma:internalName="TaxCatchAll" ma:showField="CatchAllData" ma:web="82a79e22-80c7-4bb1-9876-b204fdd618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6c593-05c8-40c9-97d2-e1918d89ec0a">
      <Terms xmlns="http://schemas.microsoft.com/office/infopath/2007/PartnerControls"/>
    </lcf76f155ced4ddcb4097134ff3c332f>
    <TaxCatchAll xmlns="82a79e22-80c7-4bb1-9876-b204fdd61815" xsi:nil="true"/>
    <SharedWithUsers xmlns="82a79e22-80c7-4bb1-9876-b204fdd61815">
      <UserInfo>
        <DisplayName>Andreas Aspeland Svalheim</DisplayName>
        <AccountId>13</AccountId>
        <AccountType/>
      </UserInfo>
      <UserInfo>
        <DisplayName>Marte Kinserdal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FCD2B94-BE87-4165-9066-4C82BFE35D29}">
  <ds:schemaRefs>
    <ds:schemaRef ds:uri="82a79e22-80c7-4bb1-9876-b204fdd61815"/>
    <ds:schemaRef ds:uri="d3b6c593-05c8-40c9-97d2-e1918d89ec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BF4628-982F-4B96-8411-7C6F377C0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1F092-EAF1-4A7E-9B7F-4B9BA93FD200}">
  <ds:schemaRefs>
    <ds:schemaRef ds:uri="82a79e22-80c7-4bb1-9876-b204fdd61815"/>
    <ds:schemaRef ds:uri="d3b6c593-05c8-40c9-97d2-e1918d89ec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Savon</vt:lpstr>
      <vt:lpstr>Velkommen til informasjonsmøte om konfirmasjon i 2024!</vt:lpstr>
      <vt:lpstr>Introduksjon Hva skal vi snakke om i dag?</vt:lpstr>
      <vt:lpstr>       Om konfirmasjon både et år og en festdag.  </vt:lpstr>
      <vt:lpstr> Konfirmasjonsdatoer 2024:  Lørdag 14. september (Felles for Krokstad og Solberg) Søndag 15. september: Krokstad-konfirmanter Søndag 22. september: Solberg-konfirmanter  Alle får den dagen de ønsker.  Tidspunkter og fordeling på gudstjenestene kommer i september.   </vt:lpstr>
      <vt:lpstr>Undervisning </vt:lpstr>
      <vt:lpstr>  Noen viktige datoer allerede nå:  Søndag 21. januar kl. 11: Gudstjeneste med presentasjon av konfirmantene. Foreldremøte etter gudstjenesten. Tirsdag før palmesøndag, 19. mars: Kirkens Nødhjelps fasteaksjon der konfirmanter og foresatte deltar. Samtalegudstjeneste- en gudstjeneste der konfirmantene deltar med ulike oppgaver.  </vt:lpstr>
      <vt:lpstr>Konfirmantleir</vt:lpstr>
      <vt:lpstr>Gudstjenester  </vt:lpstr>
      <vt:lpstr>Dåp</vt:lpstr>
      <vt:lpstr> Tilrettelegging: - Praktisk, sosial, fysisk osv.  Kan meldes i påmeldingen eller ta kontakt med oss.  - Allergier legges inn under et eget punkt i påmeldingen. </vt:lpstr>
      <vt:lpstr>Samarbeid med foresatte, informasjon:</vt:lpstr>
      <vt:lpstr>Om påmeldingen:</vt:lpstr>
      <vt:lpstr>PÅMELDINg</vt:lpstr>
      <vt:lpstr>pÅMELDING</vt:lpstr>
      <vt:lpstr>pÅMELDING</vt:lpstr>
      <vt:lpstr>pÅMELDING</vt:lpstr>
      <vt:lpstr>Mulighet for spørsmål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 Kinserdal</dc:creator>
  <cp:lastModifiedBy>Marte Kinserdal</cp:lastModifiedBy>
  <cp:revision>37</cp:revision>
  <dcterms:created xsi:type="dcterms:W3CDTF">2013-07-15T20:26:40Z</dcterms:created>
  <dcterms:modified xsi:type="dcterms:W3CDTF">2023-06-01T13:31:36Z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0x010100E17F5747E78837429F3D9C6BA5DFA871</vt:lpwstr>
  </property>
  <property fmtid="{D5CDD505-2E9C-101B-9397-08002B2CF9AE}" pid="3" name="MediaServiceImageTags">
    <vt:lpwstr/>
  </property>
</Properties>
</file>